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680350-B574-4AE1-836D-154AE27BD354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D8E9A9-42BD-4F76-9966-46970226CE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785794"/>
            <a:ext cx="7406640" cy="2214578"/>
          </a:xfrm>
        </p:spPr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KRVARENJE IZ NOSA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7410472" cy="1500198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Marija Pehar,  Dentalna medicina</a:t>
            </a:r>
            <a:endParaRPr lang="hr-HR" dirty="0"/>
          </a:p>
        </p:txBody>
      </p:sp>
      <p:pic>
        <p:nvPicPr>
          <p:cNvPr id="6" name="Picture 5" descr="krvarenje-iz-nosa-prva-pomoc-1328585176-975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3857628"/>
            <a:ext cx="590550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/>
          <a:lstStyle/>
          <a:p>
            <a:r>
              <a:rPr lang="hr-HR" dirty="0" smtClean="0"/>
              <a:t>Dijagnostički i terapijski postupak odvija se istodobno</a:t>
            </a:r>
          </a:p>
          <a:p>
            <a:endParaRPr lang="hr-HR" dirty="0" smtClean="0"/>
          </a:p>
          <a:p>
            <a:r>
              <a:rPr lang="hr-HR" dirty="0" smtClean="0"/>
              <a:t>Krvarenje treba zaustaviti neovisno o uzroku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Prva pomoć</a:t>
            </a:r>
            <a:endParaRPr lang="hr-HR" dirty="0"/>
          </a:p>
        </p:txBody>
      </p:sp>
      <p:pic>
        <p:nvPicPr>
          <p:cNvPr id="4" name="Content Placeholder 3" descr="krvarenje-iz-no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428736"/>
            <a:ext cx="5938857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Lokalni zahvati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Kauterizacija</a:t>
            </a:r>
          </a:p>
          <a:p>
            <a:endParaRPr lang="hr-HR" dirty="0" smtClean="0"/>
          </a:p>
          <a:p>
            <a:r>
              <a:rPr lang="hr-HR" dirty="0" smtClean="0"/>
              <a:t>Tamponada: prednja i stražnja</a:t>
            </a:r>
          </a:p>
          <a:p>
            <a:endParaRPr lang="hr-HR" dirty="0" smtClean="0"/>
          </a:p>
          <a:p>
            <a:r>
              <a:rPr lang="hr-HR" dirty="0" smtClean="0"/>
              <a:t>Prednja tamponada- smotuljak gaze slaže se vodoravno ili okomito u nosnoj sluznici </a:t>
            </a:r>
            <a:r>
              <a:rPr lang="hr-HR" smtClean="0"/>
              <a:t>posebnom </a:t>
            </a:r>
            <a:r>
              <a:rPr lang="hr-HR" smtClean="0"/>
              <a:t>hvataljkom, uklanja se nakon 5 dana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prednitampon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2143116"/>
            <a:ext cx="3286148" cy="3254384"/>
          </a:xfrm>
        </p:spPr>
      </p:pic>
      <p:pic>
        <p:nvPicPr>
          <p:cNvPr id="5" name="Picture 4" descr="tamponada_przed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214554"/>
            <a:ext cx="350046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Stražnja tamponada po Belloqu- za krvarenja u stražnjem dijelu nosa</a:t>
            </a:r>
          </a:p>
          <a:p>
            <a:r>
              <a:rPr lang="hr-HR" dirty="0" smtClean="0"/>
              <a:t>Obvezna je primjena i prednje tamponade </a:t>
            </a:r>
          </a:p>
          <a:p>
            <a:r>
              <a:rPr lang="hr-HR" dirty="0" smtClean="0"/>
              <a:t>Stražnji tampon ostavlja se 24-48 sati</a:t>
            </a:r>
          </a:p>
          <a:p>
            <a:r>
              <a:rPr lang="hr-HR" dirty="0" smtClean="0"/>
              <a:t>Primjena antibiotika zbog moguće upale srednjeg uha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fp20050115p305-f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85728"/>
            <a:ext cx="6072229" cy="6143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r>
              <a:rPr lang="hr-HR" dirty="0" smtClean="0"/>
              <a:t>Novija metoda: balon kateter- bezbolna, zatvara nos i epifarinks te omogućuje disanje kroz nos</a:t>
            </a:r>
            <a:endParaRPr lang="hr-HR" dirty="0"/>
          </a:p>
        </p:txBody>
      </p:sp>
      <p:pic>
        <p:nvPicPr>
          <p:cNvPr id="4" name="Picture 3" descr="silikonowa-tamponada-nosa-dwubalonowa-biv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500306"/>
            <a:ext cx="6953270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Neuspjela tamponada je indikacija za kirurško liječenje: </a:t>
            </a:r>
          </a:p>
          <a:p>
            <a:r>
              <a:rPr lang="hr-HR" dirty="0" smtClean="0"/>
              <a:t>podvezivanje maksilarne arterije</a:t>
            </a:r>
          </a:p>
          <a:p>
            <a:r>
              <a:rPr lang="hr-HR" dirty="0" smtClean="0"/>
              <a:t>podvezivanje vanjske karotide</a:t>
            </a:r>
          </a:p>
          <a:p>
            <a:r>
              <a:rPr lang="hr-HR" dirty="0" smtClean="0"/>
              <a:t>elekrokauterizacija </a:t>
            </a:r>
            <a:r>
              <a:rPr lang="hr-HR" smtClean="0"/>
              <a:t>etmoidalnih arterija</a:t>
            </a:r>
          </a:p>
          <a:p>
            <a:endParaRPr lang="hr-HR" dirty="0" smtClean="0"/>
          </a:p>
          <a:p>
            <a:r>
              <a:rPr lang="hr-HR" dirty="0" smtClean="0"/>
              <a:t>Ostale metode: selektivna angiografija i embolizacija krvnih žila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r>
              <a:rPr lang="hr-HR" dirty="0" smtClean="0"/>
              <a:t>Krvožilna opskrba nosa:</a:t>
            </a:r>
          </a:p>
          <a:p>
            <a:r>
              <a:rPr lang="hr-HR" dirty="0" smtClean="0"/>
              <a:t>-ogranci vanjske i unutarnje karotidne arterije </a:t>
            </a:r>
          </a:p>
          <a:p>
            <a:endParaRPr lang="hr-HR" dirty="0"/>
          </a:p>
        </p:txBody>
      </p:sp>
      <p:pic>
        <p:nvPicPr>
          <p:cNvPr id="4" name="Picture 3" descr="1-s2.0-S0263931912001834-g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071678"/>
            <a:ext cx="4500594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r>
              <a:rPr lang="hr-HR" dirty="0" smtClean="0"/>
              <a:t>Locus Kiesselbachi: ogranci a. facialis, a. ethmoidalis anterior i a. sphenopalatinae</a:t>
            </a:r>
            <a:endParaRPr lang="hr-HR" dirty="0"/>
          </a:p>
        </p:txBody>
      </p:sp>
      <p:pic>
        <p:nvPicPr>
          <p:cNvPr id="4" name="Picture 3" descr="Kiesselba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857364"/>
            <a:ext cx="628654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Etiologija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bogata krvožilna opskrba nosa</a:t>
            </a:r>
          </a:p>
          <a:p>
            <a:endParaRPr lang="hr-HR" dirty="0" smtClean="0"/>
          </a:p>
          <a:p>
            <a:r>
              <a:rPr lang="hr-HR" dirty="0" smtClean="0"/>
              <a:t>arterijsko i kapilarno krvarenje</a:t>
            </a:r>
          </a:p>
          <a:p>
            <a:endParaRPr lang="hr-HR" dirty="0" smtClean="0"/>
          </a:p>
          <a:p>
            <a:r>
              <a:rPr lang="hr-HR" dirty="0" smtClean="0"/>
              <a:t>lokalni uzroci (uzrok u samom nosu) i opći (posljedica općeg oboljenja)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928694"/>
          </a:xfrm>
        </p:spPr>
        <p:txBody>
          <a:bodyPr/>
          <a:lstStyle/>
          <a:p>
            <a:r>
              <a:rPr lang="hr-HR" dirty="0" smtClean="0"/>
              <a:t>Lokalni uzroci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r>
              <a:rPr lang="hr-HR" dirty="0" smtClean="0"/>
              <a:t>u više od 90% slučajeva krvarenje potječe iz locusa Kiesselbachi </a:t>
            </a:r>
          </a:p>
          <a:p>
            <a:r>
              <a:rPr lang="hr-HR" dirty="0" smtClean="0"/>
              <a:t>idiopatska recividirajuća krvarenja u</a:t>
            </a:r>
          </a:p>
          <a:p>
            <a:pPr>
              <a:buNone/>
            </a:pPr>
            <a:r>
              <a:rPr lang="hr-HR" dirty="0" smtClean="0"/>
              <a:t> djece i mladih</a:t>
            </a:r>
          </a:p>
        </p:txBody>
      </p:sp>
      <p:pic>
        <p:nvPicPr>
          <p:cNvPr id="4" name="Picture 3" descr="epistax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786058"/>
            <a:ext cx="5572164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Ostali uzroci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Rhinitis sicca anterior</a:t>
            </a:r>
          </a:p>
          <a:p>
            <a:r>
              <a:rPr lang="hr-HR" dirty="0" smtClean="0"/>
              <a:t>Perforacija nosne pregrade</a:t>
            </a:r>
          </a:p>
          <a:p>
            <a:r>
              <a:rPr lang="hr-HR" dirty="0" smtClean="0"/>
              <a:t>Promjena vanjskog tlaka</a:t>
            </a:r>
          </a:p>
          <a:p>
            <a:r>
              <a:rPr lang="hr-HR" dirty="0" smtClean="0"/>
              <a:t>Smanjen tlak zraka te suh zrak</a:t>
            </a:r>
          </a:p>
          <a:p>
            <a:r>
              <a:rPr lang="hr-HR" dirty="0" smtClean="0"/>
              <a:t>Ozljede</a:t>
            </a:r>
          </a:p>
          <a:p>
            <a:r>
              <a:rPr lang="hr-HR" dirty="0" smtClean="0"/>
              <a:t>Strana tijela u nosu i rinoliti</a:t>
            </a:r>
          </a:p>
          <a:p>
            <a:r>
              <a:rPr lang="hr-HR" dirty="0" smtClean="0"/>
              <a:t>Benigni i maligni tumori</a:t>
            </a:r>
          </a:p>
          <a:p>
            <a:r>
              <a:rPr lang="hr-HR" dirty="0" smtClean="0"/>
              <a:t>Hemangiomatozni polipi i granulomi</a:t>
            </a:r>
          </a:p>
          <a:p>
            <a:r>
              <a:rPr lang="hr-HR" dirty="0" smtClean="0"/>
              <a:t>Tumori nosnog ždrijela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17_600.006.013.IMG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1714480" y="1142984"/>
            <a:ext cx="2143140" cy="2214578"/>
          </a:xfrm>
        </p:spPr>
      </p:pic>
      <p:pic>
        <p:nvPicPr>
          <p:cNvPr id="5" name="Picture 4" descr="dalijeizleciv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142984"/>
            <a:ext cx="3643338" cy="5378466"/>
          </a:xfrm>
          <a:prstGeom prst="rect">
            <a:avLst/>
          </a:prstGeom>
        </p:spPr>
      </p:pic>
      <p:pic>
        <p:nvPicPr>
          <p:cNvPr id="6" name="Picture 5" descr="polipi-u-no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3714752"/>
            <a:ext cx="3450166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uzroci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3500462"/>
          </a:xfrm>
        </p:spPr>
        <p:txBody>
          <a:bodyPr>
            <a:normAutofit/>
          </a:bodyPr>
          <a:lstStyle/>
          <a:p>
            <a:r>
              <a:rPr lang="hr-HR" dirty="0" smtClean="0"/>
              <a:t>Infekcije: gripa, varičela, prehlada</a:t>
            </a:r>
          </a:p>
          <a:p>
            <a:r>
              <a:rPr lang="hr-HR" dirty="0" smtClean="0"/>
              <a:t>Hipertenzija i arterioskleroza</a:t>
            </a:r>
          </a:p>
          <a:p>
            <a:r>
              <a:rPr lang="hr-HR" dirty="0" smtClean="0"/>
              <a:t>Trombopatije, koagulopatije, vazopatije</a:t>
            </a:r>
          </a:p>
          <a:p>
            <a:r>
              <a:rPr lang="hr-HR" dirty="0" smtClean="0"/>
              <a:t>Uremija i hepatalna insufiscijencija</a:t>
            </a:r>
          </a:p>
          <a:p>
            <a:r>
              <a:rPr lang="hr-HR" dirty="0" smtClean="0"/>
              <a:t>Endokrini uzroci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Dijagnoza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Anamneza</a:t>
            </a:r>
          </a:p>
          <a:p>
            <a:r>
              <a:rPr lang="hr-HR" dirty="0" smtClean="0"/>
              <a:t>Prednja rinoskopija (endoskopija) i nalaženje ishodišta krvarenja</a:t>
            </a:r>
          </a:p>
          <a:p>
            <a:r>
              <a:rPr lang="hr-HR" dirty="0" smtClean="0"/>
              <a:t>Mjerenje krvnog tlaka</a:t>
            </a:r>
          </a:p>
          <a:p>
            <a:r>
              <a:rPr lang="hr-HR" dirty="0" smtClean="0"/>
              <a:t>KKS</a:t>
            </a:r>
          </a:p>
          <a:p>
            <a:r>
              <a:rPr lang="hr-HR" dirty="0" smtClean="0"/>
              <a:t>Rtg obrada, CT, angiografija </a:t>
            </a:r>
          </a:p>
          <a:p>
            <a:r>
              <a:rPr lang="hr-HR" dirty="0" smtClean="0"/>
              <a:t>Nalaženje općih uzroka krvarenja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274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KRVARENJE IZ NOSA</vt:lpstr>
      <vt:lpstr>Slide 2</vt:lpstr>
      <vt:lpstr>Slide 3</vt:lpstr>
      <vt:lpstr>Etiologija</vt:lpstr>
      <vt:lpstr>Lokalni uzroci</vt:lpstr>
      <vt:lpstr>Ostali uzroci</vt:lpstr>
      <vt:lpstr>Slide 7</vt:lpstr>
      <vt:lpstr>Opći uzroci</vt:lpstr>
      <vt:lpstr>Dijagnoza</vt:lpstr>
      <vt:lpstr>Slide 10</vt:lpstr>
      <vt:lpstr>Prva pomoć</vt:lpstr>
      <vt:lpstr>Lokalni zahvati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KRVARENJE IZ NOSA</dc:title>
  <dc:creator>Subnet</dc:creator>
  <cp:lastModifiedBy>Subnet</cp:lastModifiedBy>
  <cp:revision>5</cp:revision>
  <dcterms:created xsi:type="dcterms:W3CDTF">2013-01-29T19:39:19Z</dcterms:created>
  <dcterms:modified xsi:type="dcterms:W3CDTF">2013-01-29T23:17:08Z</dcterms:modified>
</cp:coreProperties>
</file>